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7" r:id="rId2"/>
    <p:sldId id="272" r:id="rId3"/>
    <p:sldId id="274" r:id="rId4"/>
    <p:sldId id="278" r:id="rId5"/>
    <p:sldId id="277" r:id="rId6"/>
    <p:sldId id="279" r:id="rId7"/>
    <p:sldId id="276" r:id="rId8"/>
    <p:sldId id="280" r:id="rId9"/>
    <p:sldId id="275" r:id="rId10"/>
    <p:sldId id="284" r:id="rId11"/>
    <p:sldId id="283" r:id="rId12"/>
    <p:sldId id="282" r:id="rId13"/>
    <p:sldId id="281" r:id="rId14"/>
    <p:sldId id="287" r:id="rId15"/>
    <p:sldId id="288" r:id="rId16"/>
    <p:sldId id="286" r:id="rId17"/>
    <p:sldId id="289" r:id="rId18"/>
    <p:sldId id="285" r:id="rId19"/>
    <p:sldId id="290" r:id="rId20"/>
    <p:sldId id="291"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A03ED5-F2C6-4145-ABDF-A2A686E75033}" v="1" dt="2021-11-10T20:18:00.1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cintha Westerink" userId="8afea143-2072-4321-832c-d695a2a40b89" providerId="ADAL" clId="{E4A03ED5-F2C6-4145-ABDF-A2A686E75033}"/>
    <pc:docChg chg="delSld">
      <pc:chgData name="Jacintha Westerink" userId="8afea143-2072-4321-832c-d695a2a40b89" providerId="ADAL" clId="{E4A03ED5-F2C6-4145-ABDF-A2A686E75033}" dt="2021-11-10T20:17:56.383" v="0" actId="47"/>
      <pc:docMkLst>
        <pc:docMk/>
      </pc:docMkLst>
      <pc:sldChg chg="del">
        <pc:chgData name="Jacintha Westerink" userId="8afea143-2072-4321-832c-d695a2a40b89" providerId="ADAL" clId="{E4A03ED5-F2C6-4145-ABDF-A2A686E75033}" dt="2021-11-10T20:17:56.383" v="0" actId="47"/>
        <pc:sldMkLst>
          <pc:docMk/>
          <pc:sldMk cId="821168679" sldId="273"/>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nl-NL"/>
              <a:t>Klik om de stijl te bewerken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1940465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nl-NL"/>
              <a:t>Klik om de stijl te bewerken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40181077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36211C-309C-4573-9DBD-633CEFF1851F}" type="slidenum">
              <a:rPr lang="nl-NL" smtClean="0"/>
              <a:t>‹nr.›</a:t>
            </a:fld>
            <a:endParaRPr lang="nl-NL"/>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4621275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nl-NL"/>
              <a:t>Klik om de stijl te bewerken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12665264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36211C-309C-4573-9DBD-633CEFF1851F}" type="slidenum">
              <a:rPr lang="nl-NL" smtClean="0"/>
              <a:t>‹nr.›</a:t>
            </a:fld>
            <a:endParaRPr lang="nl-NL"/>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613987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nl-NL"/>
              <a:t>Klik om de stijl te bewerken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Tekststijl van het model bewerken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nl-NL"/>
              <a:t>Tekststijl van het model bewerken</a:t>
            </a:r>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168342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4242671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nl-NL"/>
              <a:t>Klik om de stijl te bewerken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1170133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nl-NL"/>
              <a:t>Klik om de stijl te bewerken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265222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nl-NL"/>
              <a:t>Klik om de stijl te bewerken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Tekststijl van het model bewerken</a:t>
            </a:r>
          </a:p>
        </p:txBody>
      </p:sp>
      <p:sp>
        <p:nvSpPr>
          <p:cNvPr id="4" name="Date Placeholder 3"/>
          <p:cNvSpPr>
            <a:spLocks noGrp="1"/>
          </p:cNvSpPr>
          <p:nvPr>
            <p:ph type="dt" sz="half" idx="10"/>
          </p:nvPr>
        </p:nvSpPr>
        <p:spPr/>
        <p:txBody>
          <a:bodyPr/>
          <a:lstStyle/>
          <a:p>
            <a:fld id="{D1A57CB8-4C93-4D65-8A90-05A5D0CD34F2}" type="datetimeFigureOut">
              <a:rPr lang="nl-NL" smtClean="0"/>
              <a:t>10-11-2021</a:t>
            </a:fld>
            <a:endParaRPr lang="nl-NL"/>
          </a:p>
        </p:txBody>
      </p:sp>
      <p:sp>
        <p:nvSpPr>
          <p:cNvPr id="5" name="Footer Placeholder 4"/>
          <p:cNvSpPr>
            <a:spLocks noGrp="1"/>
          </p:cNvSpPr>
          <p:nvPr>
            <p:ph type="ftr" sz="quarter" idx="11"/>
          </p:nvPr>
        </p:nvSpPr>
        <p:spPr/>
        <p:txBody>
          <a:bodyPr/>
          <a:lstStyle/>
          <a:p>
            <a:endParaRPr lang="nl-NL"/>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3677912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792600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13"/>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D1A57CB8-4C93-4D65-8A90-05A5D0CD34F2}" type="datetimeFigureOut">
              <a:rPr lang="nl-NL" smtClean="0"/>
              <a:t>10-11-2021</a:t>
            </a:fld>
            <a:endParaRPr lang="nl-NL"/>
          </a:p>
        </p:txBody>
      </p:sp>
      <p:sp>
        <p:nvSpPr>
          <p:cNvPr id="8" name="Footer Placeholder 7"/>
          <p:cNvSpPr>
            <a:spLocks noGrp="1"/>
          </p:cNvSpPr>
          <p:nvPr>
            <p:ph type="ftr" sz="quarter" idx="11"/>
          </p:nvPr>
        </p:nvSpPr>
        <p:spPr/>
        <p:txBody>
          <a:bodyPr/>
          <a:lstStyle/>
          <a:p>
            <a:endParaRPr lang="nl-NL"/>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4031639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D1A57CB8-4C93-4D65-8A90-05A5D0CD34F2}" type="datetimeFigureOut">
              <a:rPr lang="nl-NL" smtClean="0"/>
              <a:t>10-11-2021</a:t>
            </a:fld>
            <a:endParaRPr lang="nl-NL"/>
          </a:p>
        </p:txBody>
      </p:sp>
      <p:sp>
        <p:nvSpPr>
          <p:cNvPr id="4" name="Footer Placeholder 3"/>
          <p:cNvSpPr>
            <a:spLocks noGrp="1"/>
          </p:cNvSpPr>
          <p:nvPr>
            <p:ph type="ftr" sz="quarter" idx="11"/>
          </p:nvPr>
        </p:nvSpPr>
        <p:spPr/>
        <p:txBody>
          <a:bodyPr/>
          <a:lstStyle/>
          <a:p>
            <a:endParaRPr lang="nl-NL"/>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3408600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A57CB8-4C93-4D65-8A90-05A5D0CD34F2}" type="datetimeFigureOut">
              <a:rPr lang="nl-NL" smtClean="0"/>
              <a:t>10-11-2021</a:t>
            </a:fld>
            <a:endParaRPr lang="nl-NL"/>
          </a:p>
        </p:txBody>
      </p:sp>
      <p:sp>
        <p:nvSpPr>
          <p:cNvPr id="3" name="Footer Placeholder 2"/>
          <p:cNvSpPr>
            <a:spLocks noGrp="1"/>
          </p:cNvSpPr>
          <p:nvPr>
            <p:ph type="ftr" sz="quarter" idx="11"/>
          </p:nvPr>
        </p:nvSpPr>
        <p:spPr/>
        <p:txBody>
          <a:bodyPr/>
          <a:lstStyle/>
          <a:p>
            <a:endParaRPr lang="nl-NL"/>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97743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nl-NL"/>
              <a:t>Klik om de stijl te bewerken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2787101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nl-NL"/>
              <a:t>Klik om de stijl te bewerken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Tekststijl van het model bewerken</a:t>
            </a:r>
          </a:p>
        </p:txBody>
      </p:sp>
      <p:sp>
        <p:nvSpPr>
          <p:cNvPr id="5" name="Date Placeholder 4"/>
          <p:cNvSpPr>
            <a:spLocks noGrp="1"/>
          </p:cNvSpPr>
          <p:nvPr>
            <p:ph type="dt" sz="half" idx="10"/>
          </p:nvPr>
        </p:nvSpPr>
        <p:spPr/>
        <p:txBody>
          <a:bodyPr/>
          <a:lstStyle/>
          <a:p>
            <a:fld id="{D1A57CB8-4C93-4D65-8A90-05A5D0CD34F2}" type="datetimeFigureOut">
              <a:rPr lang="nl-NL" smtClean="0"/>
              <a:t>10-11-2021</a:t>
            </a:fld>
            <a:endParaRPr lang="nl-NL"/>
          </a:p>
        </p:txBody>
      </p:sp>
      <p:sp>
        <p:nvSpPr>
          <p:cNvPr id="6" name="Footer Placeholder 5"/>
          <p:cNvSpPr>
            <a:spLocks noGrp="1"/>
          </p:cNvSpPr>
          <p:nvPr>
            <p:ph type="ftr" sz="quarter" idx="11"/>
          </p:nvPr>
        </p:nvSpPr>
        <p:spPr/>
        <p:txBody>
          <a:bodyPr/>
          <a:lstStyle/>
          <a:p>
            <a:endParaRPr lang="nl-NL"/>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A036211C-309C-4573-9DBD-633CEFF1851F}" type="slidenum">
              <a:rPr lang="nl-NL" smtClean="0"/>
              <a:t>‹nr.›</a:t>
            </a:fld>
            <a:endParaRPr lang="nl-NL"/>
          </a:p>
        </p:txBody>
      </p:sp>
    </p:spTree>
    <p:extLst>
      <p:ext uri="{BB962C8B-B14F-4D97-AF65-F5344CB8AC3E}">
        <p14:creationId xmlns:p14="http://schemas.microsoft.com/office/powerpoint/2010/main" val="2656284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32"/>
            <a:ext cx="2356674" cy="6853285"/>
            <a:chOff x="6627813" y="195454"/>
            <a:chExt cx="1952625" cy="5678297"/>
          </a:xfrm>
        </p:grpSpPr>
        <p:sp>
          <p:nvSpPr>
            <p:cNvPr id="11" name="Freeform 27"/>
            <p:cNvSpPr/>
            <p:nvPr/>
          </p:nvSpPr>
          <p:spPr bwMode="auto">
            <a:xfrm>
              <a:off x="6627813" y="195454"/>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nl-NL"/>
              <a:t>Klik om de stijl te bewerken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D1A57CB8-4C93-4D65-8A90-05A5D0CD34F2}" type="datetimeFigureOut">
              <a:rPr lang="nl-NL" smtClean="0"/>
              <a:t>10-11-2021</a:t>
            </a:fld>
            <a:endParaRPr lang="nl-NL"/>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A036211C-309C-4573-9DBD-633CEFF1851F}" type="slidenum">
              <a:rPr lang="nl-NL" smtClean="0"/>
              <a:t>‹nr.›</a:t>
            </a:fld>
            <a:endParaRPr lang="nl-NL"/>
          </a:p>
        </p:txBody>
      </p:sp>
    </p:spTree>
    <p:extLst>
      <p:ext uri="{BB962C8B-B14F-4D97-AF65-F5344CB8AC3E}">
        <p14:creationId xmlns:p14="http://schemas.microsoft.com/office/powerpoint/2010/main" val="896033921"/>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926772" y="2376805"/>
            <a:ext cx="10515600" cy="1325563"/>
          </a:xfrm>
        </p:spPr>
        <p:txBody>
          <a:bodyPr/>
          <a:lstStyle/>
          <a:p>
            <a:r>
              <a:rPr lang="nl-NL" dirty="0"/>
              <a:t>Uiterlijke kenmerken / Aanpassingen</a:t>
            </a:r>
          </a:p>
        </p:txBody>
      </p:sp>
    </p:spTree>
    <p:extLst>
      <p:ext uri="{BB962C8B-B14F-4D97-AF65-F5344CB8AC3E}">
        <p14:creationId xmlns:p14="http://schemas.microsoft.com/office/powerpoint/2010/main" val="2318954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dirty="0"/>
              <a:t>Xerofyten</a:t>
            </a:r>
          </a:p>
        </p:txBody>
      </p:sp>
      <p:sp>
        <p:nvSpPr>
          <p:cNvPr id="3" name="Tijdelijke aanduiding voor inhoud 2"/>
          <p:cNvSpPr>
            <a:spLocks noGrp="1"/>
          </p:cNvSpPr>
          <p:nvPr>
            <p:ph idx="1"/>
          </p:nvPr>
        </p:nvSpPr>
        <p:spPr>
          <a:xfrm>
            <a:off x="2589212" y="1628502"/>
            <a:ext cx="8915400" cy="5094516"/>
          </a:xfrm>
        </p:spPr>
        <p:txBody>
          <a:bodyPr>
            <a:normAutofit fontScale="40000" lnSpcReduction="20000"/>
          </a:bodyPr>
          <a:lstStyle/>
          <a:p>
            <a:pPr>
              <a:lnSpc>
                <a:spcPct val="107000"/>
              </a:lnSpc>
              <a:spcAft>
                <a:spcPts val="995"/>
              </a:spcAft>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Dit zijn de droogteplanten oftewel </a:t>
            </a:r>
            <a:r>
              <a:rPr lang="nl-NL" sz="6200" b="1"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succulenten</a:t>
            </a: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a:t>
            </a:r>
          </a:p>
          <a:p>
            <a:pPr>
              <a:lnSpc>
                <a:spcPct val="107000"/>
              </a:lnSpc>
              <a:spcAft>
                <a:spcPts val="995"/>
              </a:spcAft>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Er zijn </a:t>
            </a:r>
            <a:r>
              <a:rPr lang="nl-NL" sz="6200" b="1"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bladsucculenten</a:t>
            </a: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(in de volksmond de </a:t>
            </a:r>
            <a:r>
              <a:rPr lang="nl-NL" sz="6200"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vetplanten</a:t>
            </a: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en </a:t>
            </a:r>
            <a:r>
              <a:rPr lang="nl-NL" sz="6200" b="1"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stamsucculenten</a:t>
            </a: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a:t>
            </a:r>
          </a:p>
          <a:p>
            <a:pPr marL="0" indent="0">
              <a:lnSpc>
                <a:spcPct val="107000"/>
              </a:lnSpc>
              <a:spcAft>
                <a:spcPts val="995"/>
              </a:spcAft>
              <a:buNone/>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(in de volksmond de </a:t>
            </a:r>
            <a:r>
              <a:rPr lang="nl-NL" sz="6200"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cactussen</a:t>
            </a: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a:t>
            </a:r>
          </a:p>
          <a:p>
            <a:pPr marL="0" indent="0">
              <a:lnSpc>
                <a:spcPct val="107000"/>
              </a:lnSpc>
              <a:spcAft>
                <a:spcPts val="995"/>
              </a:spcAft>
              <a:buNone/>
            </a:pPr>
            <a:endPar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endParaRPr>
          </a:p>
          <a:p>
            <a:pPr marL="0" indent="0">
              <a:lnSpc>
                <a:spcPct val="107000"/>
              </a:lnSpc>
              <a:spcAft>
                <a:spcPts val="995"/>
              </a:spcAft>
              <a:buNone/>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Zij hebben aanpassingen:</a:t>
            </a:r>
          </a:p>
          <a:p>
            <a:pPr marL="0" indent="0">
              <a:lnSpc>
                <a:spcPct val="107000"/>
              </a:lnSpc>
              <a:spcAft>
                <a:spcPts val="995"/>
              </a:spcAft>
              <a:buNone/>
            </a:pPr>
            <a:endParaRPr lang="nl-NL" sz="2300" dirty="0">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SzPts val="1000"/>
              <a:buFont typeface="Symbol" panose="05050102010706020507" pitchFamily="18" charset="2"/>
              <a:buChar char=""/>
              <a:tabLst>
                <a:tab pos="457200" algn="l"/>
              </a:tabLst>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Droogte ontwijken (als zaadje in de grond)</a:t>
            </a:r>
            <a:endParaRPr lang="nl-NL" sz="6200" dirty="0">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SzPts val="1000"/>
              <a:buFont typeface="Symbol" panose="05050102010706020507" pitchFamily="18" charset="2"/>
              <a:buChar char=""/>
              <a:tabLst>
                <a:tab pos="457200" algn="l"/>
              </a:tabLst>
            </a:pPr>
            <a:r>
              <a:rPr lang="nl-NL" sz="62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Minder huidmondjes of dieper gelegen huidmondjes</a:t>
            </a:r>
            <a:endParaRPr lang="nl-NL" sz="6200" dirty="0">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7364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p:nvPr/>
        </p:nvPicPr>
        <p:blipFill>
          <a:blip r:embed="rId2"/>
          <a:stretch>
            <a:fillRect/>
          </a:stretch>
        </p:blipFill>
        <p:spPr>
          <a:xfrm>
            <a:off x="1819522" y="341201"/>
            <a:ext cx="6067698" cy="3469414"/>
          </a:xfrm>
          <a:prstGeom prst="rect">
            <a:avLst/>
          </a:prstGeom>
        </p:spPr>
      </p:pic>
      <p:sp>
        <p:nvSpPr>
          <p:cNvPr id="5" name="Rechthoek 4"/>
          <p:cNvSpPr/>
          <p:nvPr/>
        </p:nvSpPr>
        <p:spPr>
          <a:xfrm>
            <a:off x="1933301" y="4537142"/>
            <a:ext cx="10006149" cy="348813"/>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Watervoorraad in een deel van de plant zoals in stam, blad of wortel</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Rechthoek 5"/>
          <p:cNvSpPr/>
          <p:nvPr/>
        </p:nvSpPr>
        <p:spPr>
          <a:xfrm>
            <a:off x="1933301" y="5659622"/>
            <a:ext cx="7419705" cy="348813"/>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Kleinere bladeren (of geen blad maar stekels)</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Afbeelding 7"/>
          <p:cNvPicPr/>
          <p:nvPr/>
        </p:nvPicPr>
        <p:blipFill>
          <a:blip r:embed="rId3"/>
          <a:stretch>
            <a:fillRect/>
          </a:stretch>
        </p:blipFill>
        <p:spPr>
          <a:xfrm>
            <a:off x="8133806" y="341201"/>
            <a:ext cx="3701141" cy="3514945"/>
          </a:xfrm>
          <a:prstGeom prst="rect">
            <a:avLst/>
          </a:prstGeom>
        </p:spPr>
      </p:pic>
    </p:spTree>
    <p:extLst>
      <p:ext uri="{BB962C8B-B14F-4D97-AF65-F5344CB8AC3E}">
        <p14:creationId xmlns:p14="http://schemas.microsoft.com/office/powerpoint/2010/main" val="238958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a:xfrm>
            <a:off x="7023277" y="1961292"/>
            <a:ext cx="5379131" cy="836126"/>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Mogelijkheden om water op te slaan</a:t>
            </a:r>
          </a:p>
          <a:p>
            <a:pPr marL="0" lvl="0" indent="0">
              <a:lnSpc>
                <a:spcPts val="2000"/>
              </a:lnSpc>
              <a:spcBef>
                <a:spcPts val="1000"/>
              </a:spcBef>
              <a:spcAft>
                <a:spcPts val="800"/>
              </a:spcAft>
              <a:buClr>
                <a:srgbClr val="E78712"/>
              </a:buClr>
              <a:buSzPts val="1000"/>
              <a:buNone/>
              <a:tabLst>
                <a:tab pos="457200" algn="l"/>
              </a:tabLst>
            </a:pP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Adenium</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obesum</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8" name="Rechthoek 7"/>
          <p:cNvSpPr/>
          <p:nvPr/>
        </p:nvSpPr>
        <p:spPr>
          <a:xfrm>
            <a:off x="7320772" y="5900457"/>
            <a:ext cx="6096000" cy="836126"/>
          </a:xfrm>
          <a:prstGeom prst="rect">
            <a:avLst/>
          </a:prstGeom>
        </p:spPr>
        <p:txBody>
          <a:bodyPr>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Dikkere </a:t>
            </a:r>
            <a:r>
              <a:rPr lang="nl-NL" sz="20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cuticula</a:t>
            </a: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(bladoppervlak)</a:t>
            </a:r>
          </a:p>
          <a:p>
            <a:pPr lvl="0">
              <a:lnSpc>
                <a:spcPts val="2000"/>
              </a:lnSpc>
              <a:spcBef>
                <a:spcPts val="1000"/>
              </a:spcBef>
              <a:spcAft>
                <a:spcPts val="800"/>
              </a:spcAft>
              <a:buClr>
                <a:srgbClr val="E78712"/>
              </a:buClr>
              <a:buSzPts val="1000"/>
              <a:tabLst>
                <a:tab pos="457200" algn="l"/>
              </a:tabLst>
            </a:pP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Lithops</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9" name="Afbeelding 8"/>
          <p:cNvPicPr/>
          <p:nvPr/>
        </p:nvPicPr>
        <p:blipFill>
          <a:blip r:embed="rId2"/>
          <a:stretch>
            <a:fillRect/>
          </a:stretch>
        </p:blipFill>
        <p:spPr>
          <a:xfrm>
            <a:off x="3428455" y="4389120"/>
            <a:ext cx="3407773" cy="2468880"/>
          </a:xfrm>
          <a:prstGeom prst="rect">
            <a:avLst/>
          </a:prstGeom>
        </p:spPr>
      </p:pic>
      <p:sp>
        <p:nvSpPr>
          <p:cNvPr id="10" name="Rechthoek 9"/>
          <p:cNvSpPr/>
          <p:nvPr/>
        </p:nvSpPr>
        <p:spPr>
          <a:xfrm>
            <a:off x="7320772" y="4794466"/>
            <a:ext cx="4784142" cy="836126"/>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Oppervlakkig wortelgestel voor </a:t>
            </a: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snelle wateropname</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11" name="Afbeelding 10"/>
          <p:cNvPicPr>
            <a:picLocks noChangeAspect="1"/>
          </p:cNvPicPr>
          <p:nvPr/>
        </p:nvPicPr>
        <p:blipFill>
          <a:blip r:embed="rId3"/>
          <a:stretch>
            <a:fillRect/>
          </a:stretch>
        </p:blipFill>
        <p:spPr>
          <a:xfrm>
            <a:off x="0" y="3370478"/>
            <a:ext cx="2420983" cy="2954587"/>
          </a:xfrm>
          <a:prstGeom prst="rect">
            <a:avLst/>
          </a:prstGeom>
        </p:spPr>
      </p:pic>
      <p:pic>
        <p:nvPicPr>
          <p:cNvPr id="4" name="Afbeelding 3"/>
          <p:cNvPicPr>
            <a:picLocks noChangeAspect="1"/>
          </p:cNvPicPr>
          <p:nvPr/>
        </p:nvPicPr>
        <p:blipFill>
          <a:blip r:embed="rId4"/>
          <a:stretch>
            <a:fillRect/>
          </a:stretch>
        </p:blipFill>
        <p:spPr>
          <a:xfrm>
            <a:off x="2004468" y="0"/>
            <a:ext cx="4931675" cy="3753394"/>
          </a:xfrm>
          <a:prstGeom prst="rect">
            <a:avLst/>
          </a:prstGeom>
        </p:spPr>
      </p:pic>
    </p:spTree>
    <p:extLst>
      <p:ext uri="{BB962C8B-B14F-4D97-AF65-F5344CB8AC3E}">
        <p14:creationId xmlns:p14="http://schemas.microsoft.com/office/powerpoint/2010/main" val="37845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98617" y="611121"/>
            <a:ext cx="8911687" cy="1280890"/>
          </a:xfrm>
        </p:spPr>
        <p:txBody>
          <a:bodyPr/>
          <a:lstStyle/>
          <a:p>
            <a:r>
              <a:rPr lang="nl-NL" b="1"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Mesofyten</a:t>
            </a:r>
            <a:br>
              <a:rPr lang="nl-NL" sz="4000" dirty="0">
                <a:latin typeface="Arial" panose="020B0604020202020204" pitchFamily="34" charset="0"/>
                <a:ea typeface="Calibri" panose="020F0502020204030204" pitchFamily="34" charset="0"/>
                <a:cs typeface="Times New Roman" panose="02020603050405020304" pitchFamily="18" charset="0"/>
              </a:rPr>
            </a:br>
            <a:endParaRPr lang="nl-NL" dirty="0"/>
          </a:p>
        </p:txBody>
      </p:sp>
      <p:sp>
        <p:nvSpPr>
          <p:cNvPr id="3" name="Tijdelijke aanduiding voor inhoud 2"/>
          <p:cNvSpPr>
            <a:spLocks noGrp="1"/>
          </p:cNvSpPr>
          <p:nvPr>
            <p:ph idx="1"/>
          </p:nvPr>
        </p:nvSpPr>
        <p:spPr>
          <a:xfrm>
            <a:off x="3103018" y="1785257"/>
            <a:ext cx="8915400" cy="4362994"/>
          </a:xfrm>
        </p:spPr>
        <p:txBody>
          <a:bodyPr/>
          <a:lstStyle/>
          <a:p>
            <a:pPr>
              <a:lnSpc>
                <a:spcPct val="107000"/>
              </a:lnSpc>
              <a:spcAft>
                <a:spcPts val="995"/>
              </a:spcAf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Deze groep planten leven in de gematigde zones. Ze verdampen water door het openen en sluiten van huidmondjes. Door de lage temperaturen in de winter kunnen hun wortels nauwelijks water opnemen. </a:t>
            </a:r>
          </a:p>
          <a:p>
            <a:pPr>
              <a:lnSpc>
                <a:spcPct val="107000"/>
              </a:lnSpc>
              <a:spcAft>
                <a:spcPts val="995"/>
              </a:spcAf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Ze hebben de volgende aanpassingen:</a:t>
            </a:r>
            <a:endParaRPr lang="nl-NL" sz="2400" dirty="0">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Blad laten vallen voor de winter (verdampingsoppervlak verkleinen)</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Droogte te ontwijken (als zaadje in de grond)</a:t>
            </a:r>
          </a:p>
          <a:p>
            <a:pPr lvl="0">
              <a:lnSpc>
                <a:spcPts val="2000"/>
              </a:lnSpc>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Diep wortelgestel voor constante wateropname</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a:p>
            <a:pPr marL="0" lvl="0" indent="0">
              <a:lnSpc>
                <a:spcPts val="2000"/>
              </a:lnSpc>
              <a:spcAft>
                <a:spcPts val="800"/>
              </a:spcAft>
              <a:buClr>
                <a:srgbClr val="E78712"/>
              </a:buClr>
              <a:buSzPts val="1000"/>
              <a:buNone/>
              <a:tabLst>
                <a:tab pos="457200" algn="l"/>
              </a:tabLst>
            </a:pP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a:p>
            <a:pPr marL="0" indent="0">
              <a:buNone/>
            </a:pPr>
            <a:endParaRPr lang="nl-NL" dirty="0"/>
          </a:p>
        </p:txBody>
      </p:sp>
      <p:pic>
        <p:nvPicPr>
          <p:cNvPr id="4" name="Afbeelding 3"/>
          <p:cNvPicPr>
            <a:picLocks noChangeAspect="1"/>
          </p:cNvPicPr>
          <p:nvPr/>
        </p:nvPicPr>
        <p:blipFill>
          <a:blip r:embed="rId2"/>
          <a:stretch>
            <a:fillRect/>
          </a:stretch>
        </p:blipFill>
        <p:spPr>
          <a:xfrm>
            <a:off x="1" y="3971109"/>
            <a:ext cx="2992986" cy="2886891"/>
          </a:xfrm>
          <a:prstGeom prst="rect">
            <a:avLst/>
          </a:prstGeom>
        </p:spPr>
      </p:pic>
    </p:spTree>
    <p:extLst>
      <p:ext uri="{BB962C8B-B14F-4D97-AF65-F5344CB8AC3E}">
        <p14:creationId xmlns:p14="http://schemas.microsoft.com/office/powerpoint/2010/main" val="4642031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a:xfrm>
            <a:off x="3997235" y="1201784"/>
            <a:ext cx="8098971" cy="1533796"/>
          </a:xfrm>
        </p:spPr>
        <p:txBody>
          <a:bodyPr/>
          <a:lstStyle/>
          <a:p>
            <a:pPr lvl="0">
              <a:lnSpc>
                <a:spcPts val="2000"/>
              </a:lnSpc>
              <a:spcAft>
                <a:spcPts val="800"/>
              </a:spcAft>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Waslaag bij </a:t>
            </a:r>
            <a:r>
              <a:rPr lang="nl-NL" sz="20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bladhoudende</a:t>
            </a: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planten in de winter</a:t>
            </a:r>
          </a:p>
          <a:p>
            <a:pPr marL="0" lvl="0" indent="0">
              <a:lnSpc>
                <a:spcPts val="2000"/>
              </a:lnSpc>
              <a:spcAft>
                <a:spcPts val="800"/>
              </a:spcAft>
              <a:buSzPts val="1000"/>
              <a:buNone/>
              <a:tabLst>
                <a:tab pos="457200" algn="l"/>
              </a:tabLst>
            </a:pPr>
            <a:endPar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marL="0" lvl="0" indent="0">
              <a:lnSpc>
                <a:spcPts val="2000"/>
              </a:lnSpc>
              <a:spcAft>
                <a:spcPts val="800"/>
              </a:spcAft>
              <a:buSzPts val="1000"/>
              <a:buNone/>
              <a:tabLst>
                <a:tab pos="457200" algn="l"/>
              </a:tabLst>
            </a:pP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Buxus,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Ilex</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aquifolium</a:t>
            </a:r>
            <a:endParaRPr lang="nl-NL" sz="2000" dirty="0">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pic>
        <p:nvPicPr>
          <p:cNvPr id="4" name="Afbeelding 3"/>
          <p:cNvPicPr/>
          <p:nvPr/>
        </p:nvPicPr>
        <p:blipFill>
          <a:blip r:embed="rId2"/>
          <a:stretch>
            <a:fillRect/>
          </a:stretch>
        </p:blipFill>
        <p:spPr>
          <a:xfrm>
            <a:off x="0" y="0"/>
            <a:ext cx="3814354" cy="3352800"/>
          </a:xfrm>
          <a:prstGeom prst="rect">
            <a:avLst/>
          </a:prstGeom>
        </p:spPr>
      </p:pic>
      <p:pic>
        <p:nvPicPr>
          <p:cNvPr id="5" name="Afbeelding 4"/>
          <p:cNvPicPr/>
          <p:nvPr/>
        </p:nvPicPr>
        <p:blipFill>
          <a:blip r:embed="rId3"/>
          <a:stretch>
            <a:fillRect/>
          </a:stretch>
        </p:blipFill>
        <p:spPr>
          <a:xfrm>
            <a:off x="181745" y="3892731"/>
            <a:ext cx="3737112" cy="2965269"/>
          </a:xfrm>
          <a:prstGeom prst="rect">
            <a:avLst/>
          </a:prstGeom>
        </p:spPr>
      </p:pic>
      <p:pic>
        <p:nvPicPr>
          <p:cNvPr id="6" name="Afbeelding 5"/>
          <p:cNvPicPr/>
          <p:nvPr/>
        </p:nvPicPr>
        <p:blipFill>
          <a:blip r:embed="rId4"/>
          <a:stretch>
            <a:fillRect/>
          </a:stretch>
        </p:blipFill>
        <p:spPr>
          <a:xfrm>
            <a:off x="8414998" y="2134688"/>
            <a:ext cx="3777002" cy="3656512"/>
          </a:xfrm>
          <a:prstGeom prst="rect">
            <a:avLst/>
          </a:prstGeom>
        </p:spPr>
      </p:pic>
      <p:sp>
        <p:nvSpPr>
          <p:cNvPr id="7" name="Rechthoek 6"/>
          <p:cNvSpPr/>
          <p:nvPr/>
        </p:nvSpPr>
        <p:spPr>
          <a:xfrm>
            <a:off x="4767982" y="4964200"/>
            <a:ext cx="3561729" cy="1810752"/>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Klein bladoppervlak</a:t>
            </a: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(minder verdamping)</a:t>
            </a:r>
          </a:p>
          <a:p>
            <a:pPr lvl="0">
              <a:lnSpc>
                <a:spcPts val="2000"/>
              </a:lnSpc>
              <a:spcBef>
                <a:spcPts val="1000"/>
              </a:spcBef>
              <a:spcAft>
                <a:spcPts val="800"/>
              </a:spcAft>
              <a:buClr>
                <a:srgbClr val="E78712"/>
              </a:buClr>
              <a:buSzPts val="1000"/>
              <a:tabLst>
                <a:tab pos="457200" algn="l"/>
              </a:tabLst>
            </a:pPr>
            <a:endPar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Buxus,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Euonymus</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10035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pic>
        <p:nvPicPr>
          <p:cNvPr id="4" name="Afbeelding 3"/>
          <p:cNvPicPr/>
          <p:nvPr/>
        </p:nvPicPr>
        <p:blipFill>
          <a:blip r:embed="rId2"/>
          <a:stretch>
            <a:fillRect/>
          </a:stretch>
        </p:blipFill>
        <p:spPr>
          <a:xfrm>
            <a:off x="1810249" y="235767"/>
            <a:ext cx="3571648" cy="3778250"/>
          </a:xfrm>
          <a:prstGeom prst="rect">
            <a:avLst/>
          </a:prstGeom>
        </p:spPr>
      </p:pic>
      <p:pic>
        <p:nvPicPr>
          <p:cNvPr id="5" name="Tijdelijke aanduiding voor inhoud 4"/>
          <p:cNvPicPr>
            <a:picLocks noGrp="1"/>
          </p:cNvPicPr>
          <p:nvPr>
            <p:ph idx="1"/>
          </p:nvPr>
        </p:nvPicPr>
        <p:blipFill>
          <a:blip r:embed="rId3"/>
          <a:stretch>
            <a:fillRect/>
          </a:stretch>
        </p:blipFill>
        <p:spPr>
          <a:xfrm>
            <a:off x="6652926" y="235767"/>
            <a:ext cx="5002924" cy="3778250"/>
          </a:xfrm>
          <a:prstGeom prst="rect">
            <a:avLst/>
          </a:prstGeom>
        </p:spPr>
      </p:pic>
      <p:sp>
        <p:nvSpPr>
          <p:cNvPr id="6" name="Rechthoek 5"/>
          <p:cNvSpPr/>
          <p:nvPr/>
        </p:nvSpPr>
        <p:spPr>
          <a:xfrm>
            <a:off x="1810249" y="4402360"/>
            <a:ext cx="4606834" cy="1810752"/>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Geen blad maar naalden</a:t>
            </a:r>
          </a:p>
          <a:p>
            <a:pPr lvl="0">
              <a:lnSpc>
                <a:spcPts val="2000"/>
              </a:lnSpc>
              <a:spcBef>
                <a:spcPts val="1000"/>
              </a:spcBef>
              <a:spcAft>
                <a:spcPts val="800"/>
              </a:spcAft>
              <a:buClr>
                <a:srgbClr val="E78712"/>
              </a:buClr>
              <a:buSzPts val="1000"/>
              <a:tabLst>
                <a:tab pos="457200" algn="l"/>
              </a:tabLst>
            </a:pPr>
            <a:endPar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Bijv. </a:t>
            </a:r>
            <a:r>
              <a:rPr lang="nl-NL" sz="2000" dirty="0" err="1">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Calluna</a:t>
            </a:r>
            <a:r>
              <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Larix</a:t>
            </a:r>
            <a:r>
              <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 </a:t>
            </a:r>
            <a:r>
              <a:rPr lang="nl-NL" sz="2000" dirty="0" err="1">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Pinus</a:t>
            </a:r>
            <a:r>
              <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 Erica, </a:t>
            </a:r>
          </a:p>
          <a:p>
            <a:pPr lvl="0">
              <a:lnSpc>
                <a:spcPts val="2000"/>
              </a:lnSpc>
              <a:spcBef>
                <a:spcPts val="1000"/>
              </a:spcBef>
              <a:spcAft>
                <a:spcPts val="800"/>
              </a:spcAft>
              <a:buClr>
                <a:srgbClr val="E78712"/>
              </a:buClr>
              <a:buSzPts val="1000"/>
              <a:tabLst>
                <a:tab pos="457200" algn="l"/>
              </a:tabLst>
            </a:pPr>
            <a:r>
              <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div. conifeer soorten</a:t>
            </a:r>
          </a:p>
        </p:txBody>
      </p:sp>
      <p:sp>
        <p:nvSpPr>
          <p:cNvPr id="7" name="Rechthoek 6"/>
          <p:cNvSpPr/>
          <p:nvPr/>
        </p:nvSpPr>
        <p:spPr>
          <a:xfrm>
            <a:off x="6696892" y="4402360"/>
            <a:ext cx="5495108" cy="1810752"/>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Geen bloemen maar kegels </a:t>
            </a: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(er zijn geen insecten nodig)</a:t>
            </a:r>
          </a:p>
          <a:p>
            <a:pPr lvl="0">
              <a:lnSpc>
                <a:spcPts val="2000"/>
              </a:lnSpc>
              <a:spcBef>
                <a:spcPts val="1000"/>
              </a:spcBef>
              <a:spcAft>
                <a:spcPts val="800"/>
              </a:spcAft>
              <a:buClr>
                <a:srgbClr val="E78712"/>
              </a:buClr>
              <a:buSzPts val="1000"/>
              <a:tabLst>
                <a:tab pos="457200" algn="l"/>
              </a:tabLst>
            </a:pPr>
            <a:endPar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Larix</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Pinus</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div. conifeersoorten</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149055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b="1" u="sng"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Epifyten</a:t>
            </a:r>
            <a:endParaRPr lang="nl-NL" u="sng" dirty="0"/>
          </a:p>
        </p:txBody>
      </p:sp>
      <p:sp>
        <p:nvSpPr>
          <p:cNvPr id="3" name="Tijdelijke aanduiding voor inhoud 2"/>
          <p:cNvSpPr>
            <a:spLocks noGrp="1"/>
          </p:cNvSpPr>
          <p:nvPr>
            <p:ph idx="1"/>
          </p:nvPr>
        </p:nvSpPr>
        <p:spPr>
          <a:xfrm>
            <a:off x="2589212" y="1802674"/>
            <a:ext cx="8801599" cy="5138056"/>
          </a:xfrm>
        </p:spPr>
        <p:txBody>
          <a:bodyPr>
            <a:normAutofit/>
          </a:bodyPr>
          <a:lstStyle/>
          <a:p>
            <a:pPr>
              <a:lnSpc>
                <a:spcPct val="107000"/>
              </a:lnSpc>
              <a:spcAft>
                <a:spcPts val="995"/>
              </a:spcAft>
            </a:pPr>
            <a:r>
              <a:rPr lang="nl-NL" sz="26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De epifyten leven op een andere plant, meestal een boom hoog in het tropisch regenwoud. Zij leven dus niet ten koste van de andere plant! </a:t>
            </a:r>
          </a:p>
          <a:p>
            <a:pPr>
              <a:lnSpc>
                <a:spcPct val="107000"/>
              </a:lnSpc>
              <a:spcAft>
                <a:spcPts val="995"/>
              </a:spcAft>
            </a:pPr>
            <a:r>
              <a:rPr lang="nl-NL" sz="26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Zij hebben zich aangepast door bijvoorbeeld:</a:t>
            </a:r>
          </a:p>
          <a:p>
            <a:pPr>
              <a:lnSpc>
                <a:spcPct val="107000"/>
              </a:lnSpc>
              <a:spcAft>
                <a:spcPts val="995"/>
              </a:spcAft>
            </a:pPr>
            <a:endParaRPr lang="nl-NL" sz="2600" dirty="0">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Zelf voedselproducerend te zijn</a:t>
            </a:r>
            <a:endParaRPr lang="nl-NL" sz="2400" dirty="0"/>
          </a:p>
        </p:txBody>
      </p:sp>
      <p:sp>
        <p:nvSpPr>
          <p:cNvPr id="4" name="Rechthoek 3"/>
          <p:cNvSpPr/>
          <p:nvPr/>
        </p:nvSpPr>
        <p:spPr>
          <a:xfrm>
            <a:off x="2589212" y="5408551"/>
            <a:ext cx="6096000" cy="348813"/>
          </a:xfrm>
          <a:prstGeom prst="rect">
            <a:avLst/>
          </a:prstGeom>
        </p:spPr>
        <p:txBody>
          <a:bodyPr>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Watervoorraad in koker of beker</a:t>
            </a:r>
          </a:p>
        </p:txBody>
      </p:sp>
      <p:pic>
        <p:nvPicPr>
          <p:cNvPr id="5" name="Afbeelding 4"/>
          <p:cNvPicPr>
            <a:picLocks noChangeAspect="1"/>
          </p:cNvPicPr>
          <p:nvPr/>
        </p:nvPicPr>
        <p:blipFill>
          <a:blip r:embed="rId2"/>
          <a:stretch>
            <a:fillRect/>
          </a:stretch>
        </p:blipFill>
        <p:spPr>
          <a:xfrm>
            <a:off x="9605553" y="3740237"/>
            <a:ext cx="2519499" cy="3096443"/>
          </a:xfrm>
          <a:prstGeom prst="rect">
            <a:avLst/>
          </a:prstGeom>
        </p:spPr>
      </p:pic>
      <p:pic>
        <p:nvPicPr>
          <p:cNvPr id="6" name="Afbeelding 5"/>
          <p:cNvPicPr>
            <a:picLocks noChangeAspect="1"/>
          </p:cNvPicPr>
          <p:nvPr/>
        </p:nvPicPr>
        <p:blipFill>
          <a:blip r:embed="rId3"/>
          <a:stretch>
            <a:fillRect/>
          </a:stretch>
        </p:blipFill>
        <p:spPr>
          <a:xfrm>
            <a:off x="0" y="2812869"/>
            <a:ext cx="2458859" cy="4127861"/>
          </a:xfrm>
          <a:prstGeom prst="rect">
            <a:avLst/>
          </a:prstGeom>
        </p:spPr>
      </p:pic>
    </p:spTree>
    <p:extLst>
      <p:ext uri="{BB962C8B-B14F-4D97-AF65-F5344CB8AC3E}">
        <p14:creationId xmlns:p14="http://schemas.microsoft.com/office/powerpoint/2010/main" val="35619874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165463" y="69669"/>
            <a:ext cx="4236541" cy="3383209"/>
          </a:xfrm>
          <a:prstGeom prst="rect">
            <a:avLst/>
          </a:prstGeom>
        </p:spPr>
      </p:pic>
      <p:sp>
        <p:nvSpPr>
          <p:cNvPr id="2" name="Titel 1"/>
          <p:cNvSpPr>
            <a:spLocks noGrp="1"/>
          </p:cNvSpPr>
          <p:nvPr>
            <p:ph type="title"/>
          </p:nvPr>
        </p:nvSpPr>
        <p:spPr/>
        <p:txBody>
          <a:bodyPr/>
          <a:lstStyle/>
          <a:p>
            <a:endParaRPr lang="nl-NL" dirty="0"/>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a:blip r:embed="rId3"/>
          <a:stretch>
            <a:fillRect/>
          </a:stretch>
        </p:blipFill>
        <p:spPr>
          <a:xfrm>
            <a:off x="7977182" y="226424"/>
            <a:ext cx="4113175" cy="3056708"/>
          </a:xfrm>
          <a:prstGeom prst="rect">
            <a:avLst/>
          </a:prstGeom>
        </p:spPr>
      </p:pic>
      <p:pic>
        <p:nvPicPr>
          <p:cNvPr id="6" name="Afbeelding 5"/>
          <p:cNvPicPr>
            <a:picLocks noChangeAspect="1"/>
          </p:cNvPicPr>
          <p:nvPr/>
        </p:nvPicPr>
        <p:blipFill>
          <a:blip r:embed="rId4"/>
          <a:stretch>
            <a:fillRect/>
          </a:stretch>
        </p:blipFill>
        <p:spPr>
          <a:xfrm>
            <a:off x="8316687" y="3452878"/>
            <a:ext cx="3773670" cy="3322120"/>
          </a:xfrm>
          <a:prstGeom prst="rect">
            <a:avLst/>
          </a:prstGeom>
        </p:spPr>
      </p:pic>
      <p:sp>
        <p:nvSpPr>
          <p:cNvPr id="7" name="Rechthoek 6"/>
          <p:cNvSpPr/>
          <p:nvPr/>
        </p:nvSpPr>
        <p:spPr>
          <a:xfrm>
            <a:off x="1354004" y="5934127"/>
            <a:ext cx="6096000" cy="840871"/>
          </a:xfrm>
          <a:prstGeom prst="rect">
            <a:avLst/>
          </a:prstGeom>
        </p:spPr>
        <p:txBody>
          <a:bodyPr>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Gebruik te maken van de stam </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van een gastheer</a:t>
            </a:r>
            <a:endParaRPr lang="nl-NL" sz="28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Afbeelding 7"/>
          <p:cNvPicPr/>
          <p:nvPr/>
        </p:nvPicPr>
        <p:blipFill>
          <a:blip r:embed="rId5"/>
          <a:stretch>
            <a:fillRect/>
          </a:stretch>
        </p:blipFill>
        <p:spPr>
          <a:xfrm>
            <a:off x="3840480" y="2647406"/>
            <a:ext cx="4042865" cy="3104606"/>
          </a:xfrm>
          <a:prstGeom prst="rect">
            <a:avLst/>
          </a:prstGeom>
        </p:spPr>
      </p:pic>
    </p:spTree>
    <p:extLst>
      <p:ext uri="{BB962C8B-B14F-4D97-AF65-F5344CB8AC3E}">
        <p14:creationId xmlns:p14="http://schemas.microsoft.com/office/powerpoint/2010/main" val="18746456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p:nvPr/>
        </p:nvPicPr>
        <p:blipFill>
          <a:blip r:embed="rId2"/>
          <a:stretch>
            <a:fillRect/>
          </a:stretch>
        </p:blipFill>
        <p:spPr>
          <a:xfrm>
            <a:off x="166822" y="111398"/>
            <a:ext cx="4588057" cy="3145608"/>
          </a:xfrm>
          <a:prstGeom prst="rect">
            <a:avLst/>
          </a:prstGeom>
        </p:spPr>
      </p:pic>
      <p:sp>
        <p:nvSpPr>
          <p:cNvPr id="6" name="Rechthoek 5"/>
          <p:cNvSpPr/>
          <p:nvPr/>
        </p:nvSpPr>
        <p:spPr>
          <a:xfrm>
            <a:off x="3378925" y="3393731"/>
            <a:ext cx="6096000" cy="353558"/>
          </a:xfrm>
          <a:prstGeom prst="rect">
            <a:avLst/>
          </a:prstGeom>
        </p:spPr>
        <p:txBody>
          <a:bodyPr>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Luchtwortels </a:t>
            </a:r>
            <a:endParaRPr lang="nl-NL" sz="28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
        <p:nvSpPr>
          <p:cNvPr id="7" name="Rechthoek 6"/>
          <p:cNvSpPr/>
          <p:nvPr/>
        </p:nvSpPr>
        <p:spPr>
          <a:xfrm>
            <a:off x="3378925" y="4657417"/>
            <a:ext cx="7123612" cy="2067233"/>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Watervoorraad in blad </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of wortel (</a:t>
            </a:r>
            <a:r>
              <a:rPr lang="nl-NL" sz="24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velamen</a:t>
            </a: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a:t>
            </a:r>
          </a:p>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endPar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Dendrobium</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Phalenopsis</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Bromelia,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Neoregelia</a:t>
            </a:r>
            <a:endParaRPr lang="nl-NL" sz="28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8" name="Afbeelding 7"/>
          <p:cNvPicPr>
            <a:picLocks noChangeAspect="1"/>
          </p:cNvPicPr>
          <p:nvPr/>
        </p:nvPicPr>
        <p:blipFill>
          <a:blip r:embed="rId3"/>
          <a:stretch>
            <a:fillRect/>
          </a:stretch>
        </p:blipFill>
        <p:spPr>
          <a:xfrm>
            <a:off x="7933509" y="297724"/>
            <a:ext cx="3962400" cy="5600700"/>
          </a:xfrm>
          <a:prstGeom prst="rect">
            <a:avLst/>
          </a:prstGeom>
        </p:spPr>
      </p:pic>
      <p:pic>
        <p:nvPicPr>
          <p:cNvPr id="9" name="Afbeelding 8"/>
          <p:cNvPicPr>
            <a:picLocks noChangeAspect="1"/>
          </p:cNvPicPr>
          <p:nvPr/>
        </p:nvPicPr>
        <p:blipFill>
          <a:blip r:embed="rId4"/>
          <a:stretch>
            <a:fillRect/>
          </a:stretch>
        </p:blipFill>
        <p:spPr>
          <a:xfrm>
            <a:off x="166822" y="3394096"/>
            <a:ext cx="2811509" cy="3463903"/>
          </a:xfrm>
          <a:prstGeom prst="rect">
            <a:avLst/>
          </a:prstGeom>
        </p:spPr>
      </p:pic>
    </p:spTree>
    <p:extLst>
      <p:ext uri="{BB962C8B-B14F-4D97-AF65-F5344CB8AC3E}">
        <p14:creationId xmlns:p14="http://schemas.microsoft.com/office/powerpoint/2010/main" val="20405068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a:xfrm>
            <a:off x="2589212" y="5060266"/>
            <a:ext cx="7199222" cy="850956"/>
          </a:xfrm>
        </p:spPr>
        <p:txBody>
          <a:bodyPr/>
          <a:lstStyle/>
          <a:p>
            <a:r>
              <a:rPr lang="nl-NL" dirty="0"/>
              <a:t>Mistletoe (</a:t>
            </a:r>
            <a:r>
              <a:rPr lang="nl-NL" dirty="0" err="1"/>
              <a:t>Viscum</a:t>
            </a:r>
            <a:r>
              <a:rPr lang="nl-NL" dirty="0"/>
              <a:t> album)</a:t>
            </a:r>
          </a:p>
          <a:p>
            <a:r>
              <a:rPr lang="nl-NL" dirty="0" err="1"/>
              <a:t>Halfparasiet</a:t>
            </a:r>
            <a:endParaRPr lang="nl-NL" dirty="0"/>
          </a:p>
        </p:txBody>
      </p:sp>
      <p:pic>
        <p:nvPicPr>
          <p:cNvPr id="4" name="Afbeelding 3"/>
          <p:cNvPicPr/>
          <p:nvPr/>
        </p:nvPicPr>
        <p:blipFill>
          <a:blip r:embed="rId2"/>
          <a:stretch>
            <a:fillRect/>
          </a:stretch>
        </p:blipFill>
        <p:spPr>
          <a:xfrm>
            <a:off x="1760764" y="344850"/>
            <a:ext cx="5127716" cy="4436156"/>
          </a:xfrm>
          <a:prstGeom prst="rect">
            <a:avLst/>
          </a:prstGeom>
        </p:spPr>
      </p:pic>
      <p:pic>
        <p:nvPicPr>
          <p:cNvPr id="5" name="Afbeelding 4"/>
          <p:cNvPicPr/>
          <p:nvPr/>
        </p:nvPicPr>
        <p:blipFill>
          <a:blip r:embed="rId3"/>
          <a:stretch>
            <a:fillRect/>
          </a:stretch>
        </p:blipFill>
        <p:spPr>
          <a:xfrm>
            <a:off x="7463247" y="2184260"/>
            <a:ext cx="3780018" cy="2496597"/>
          </a:xfrm>
          <a:prstGeom prst="rect">
            <a:avLst/>
          </a:prstGeom>
        </p:spPr>
      </p:pic>
    </p:spTree>
    <p:extLst>
      <p:ext uri="{BB962C8B-B14F-4D97-AF65-F5344CB8AC3E}">
        <p14:creationId xmlns:p14="http://schemas.microsoft.com/office/powerpoint/2010/main" val="3836097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338149" y="754739"/>
            <a:ext cx="4643898" cy="1004393"/>
          </a:xfrm>
        </p:spPr>
        <p:txBody>
          <a:bodyPr>
            <a:normAutofit/>
          </a:bodyPr>
          <a:lstStyle/>
          <a:p>
            <a:r>
              <a:rPr lang="nl-NL" sz="3200" b="1"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rPr>
              <a:t>Plantgroepen</a:t>
            </a:r>
            <a:endParaRPr lang="nl-NL" sz="3200" b="1" dirty="0"/>
          </a:p>
        </p:txBody>
      </p:sp>
      <p:sp>
        <p:nvSpPr>
          <p:cNvPr id="3" name="Tijdelijke aanduiding voor inhoud 2"/>
          <p:cNvSpPr>
            <a:spLocks noGrp="1"/>
          </p:cNvSpPr>
          <p:nvPr>
            <p:ph idx="1"/>
          </p:nvPr>
        </p:nvSpPr>
        <p:spPr>
          <a:xfrm>
            <a:off x="3338148" y="2203269"/>
            <a:ext cx="8792891" cy="3840480"/>
          </a:xfrm>
        </p:spPr>
        <p:txBody>
          <a:bodyPr/>
          <a:lstStyle/>
          <a:p>
            <a:pPr lvl="0">
              <a:lnSpc>
                <a:spcPct val="107000"/>
              </a:lnSpc>
              <a:buFont typeface="Arial" panose="020B0604020202020204" pitchFamily="34" charset="0"/>
              <a:buChar char="-"/>
            </a:pPr>
            <a:r>
              <a:rPr lang="nl-NL" sz="3200" dirty="0">
                <a:latin typeface="Arial" panose="020B0604020202020204" pitchFamily="34" charset="0"/>
                <a:ea typeface="Calibri" panose="020F0502020204030204" pitchFamily="34" charset="0"/>
                <a:cs typeface="Times New Roman" panose="02020603050405020304" pitchFamily="18" charset="0"/>
              </a:rPr>
              <a:t>Hygrofyten </a:t>
            </a:r>
            <a:r>
              <a:rPr lang="nl-NL" sz="2000" dirty="0">
                <a:latin typeface="Arial" panose="020B0604020202020204" pitchFamily="34" charset="0"/>
                <a:ea typeface="Calibri" panose="020F0502020204030204" pitchFamily="34" charset="0"/>
                <a:cs typeface="Times New Roman" panose="02020603050405020304" pitchFamily="18" charset="0"/>
              </a:rPr>
              <a:t>(broeierige vochtige omgeving)</a:t>
            </a:r>
          </a:p>
          <a:p>
            <a:pPr lvl="0">
              <a:lnSpc>
                <a:spcPct val="107000"/>
              </a:lnSpc>
              <a:buFont typeface="Arial" panose="020B0604020202020204" pitchFamily="34" charset="0"/>
              <a:buChar char="-"/>
            </a:pPr>
            <a:r>
              <a:rPr lang="nl-NL" sz="3200" dirty="0">
                <a:latin typeface="Arial" panose="020B0604020202020204" pitchFamily="34" charset="0"/>
                <a:ea typeface="Calibri" panose="020F0502020204030204" pitchFamily="34" charset="0"/>
                <a:cs typeface="Times New Roman" panose="02020603050405020304" pitchFamily="18" charset="0"/>
              </a:rPr>
              <a:t>Xerofyten </a:t>
            </a:r>
            <a:r>
              <a:rPr lang="nl-NL" sz="2000" dirty="0">
                <a:latin typeface="Arial" panose="020B0604020202020204" pitchFamily="34" charset="0"/>
                <a:ea typeface="Calibri" panose="020F0502020204030204" pitchFamily="34" charset="0"/>
                <a:cs typeface="Times New Roman" panose="02020603050405020304" pitchFamily="18" charset="0"/>
              </a:rPr>
              <a:t>(droogteplanten –succulenten)</a:t>
            </a:r>
          </a:p>
          <a:p>
            <a:pPr lvl="0">
              <a:lnSpc>
                <a:spcPct val="107000"/>
              </a:lnSpc>
              <a:buFont typeface="Arial" panose="020B0604020202020204" pitchFamily="34" charset="0"/>
              <a:buChar char="-"/>
            </a:pPr>
            <a:r>
              <a:rPr lang="nl-NL" sz="3200" dirty="0">
                <a:latin typeface="Arial" panose="020B0604020202020204" pitchFamily="34" charset="0"/>
                <a:ea typeface="Calibri" panose="020F0502020204030204" pitchFamily="34" charset="0"/>
                <a:cs typeface="Times New Roman" panose="02020603050405020304" pitchFamily="18" charset="0"/>
              </a:rPr>
              <a:t>Mesofyten </a:t>
            </a:r>
            <a:r>
              <a:rPr lang="nl-NL" sz="2000" dirty="0">
                <a:latin typeface="Arial" panose="020B0604020202020204" pitchFamily="34" charset="0"/>
                <a:ea typeface="Calibri" panose="020F0502020204030204" pitchFamily="34" charset="0"/>
                <a:cs typeface="Times New Roman" panose="02020603050405020304" pitchFamily="18" charset="0"/>
              </a:rPr>
              <a:t>(gematigde zone planten-koude temp. in winter)</a:t>
            </a:r>
          </a:p>
          <a:p>
            <a:pPr lvl="0">
              <a:lnSpc>
                <a:spcPct val="107000"/>
              </a:lnSpc>
              <a:spcAft>
                <a:spcPts val="800"/>
              </a:spcAft>
              <a:buFont typeface="Arial" panose="020B0604020202020204" pitchFamily="34" charset="0"/>
              <a:buChar char="-"/>
            </a:pPr>
            <a:r>
              <a:rPr lang="nl-NL" sz="3200" dirty="0">
                <a:latin typeface="Arial" panose="020B0604020202020204" pitchFamily="34" charset="0"/>
                <a:ea typeface="Calibri" panose="020F0502020204030204" pitchFamily="34" charset="0"/>
                <a:cs typeface="Times New Roman" panose="02020603050405020304" pitchFamily="18" charset="0"/>
              </a:rPr>
              <a:t>Epifyten </a:t>
            </a:r>
            <a:r>
              <a:rPr lang="nl-NL" sz="2000" dirty="0">
                <a:latin typeface="Arial" panose="020B0604020202020204" pitchFamily="34" charset="0"/>
                <a:ea typeface="Calibri" panose="020F0502020204030204" pitchFamily="34" charset="0"/>
                <a:cs typeface="Times New Roman" panose="02020603050405020304" pitchFamily="18" charset="0"/>
              </a:rPr>
              <a:t>(gastheer)</a:t>
            </a:r>
          </a:p>
          <a:p>
            <a:endParaRPr lang="nl-NL" dirty="0"/>
          </a:p>
        </p:txBody>
      </p:sp>
    </p:spTree>
    <p:extLst>
      <p:ext uri="{BB962C8B-B14F-4D97-AF65-F5344CB8AC3E}">
        <p14:creationId xmlns:p14="http://schemas.microsoft.com/office/powerpoint/2010/main" val="1547544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DB1657E-80E1-44A8-807C-2B65DB4A0002}"/>
              </a:ext>
            </a:extLst>
          </p:cNvPr>
          <p:cNvPicPr>
            <a:picLocks noGrp="1" noChangeAspect="1"/>
          </p:cNvPicPr>
          <p:nvPr>
            <p:ph idx="1"/>
          </p:nvPr>
        </p:nvPicPr>
        <p:blipFill>
          <a:blip r:embed="rId2"/>
          <a:stretch>
            <a:fillRect/>
          </a:stretch>
        </p:blipFill>
        <p:spPr>
          <a:xfrm>
            <a:off x="4891625" y="474227"/>
            <a:ext cx="3983038" cy="3669306"/>
          </a:xfrm>
        </p:spPr>
      </p:pic>
      <p:pic>
        <p:nvPicPr>
          <p:cNvPr id="7" name="Afbeelding 6">
            <a:extLst>
              <a:ext uri="{FF2B5EF4-FFF2-40B4-BE49-F238E27FC236}">
                <a16:creationId xmlns:a16="http://schemas.microsoft.com/office/drawing/2014/main" id="{C89D2E57-29A7-433D-918F-1AE3EC80DA49}"/>
              </a:ext>
            </a:extLst>
          </p:cNvPr>
          <p:cNvPicPr>
            <a:picLocks noChangeAspect="1"/>
          </p:cNvPicPr>
          <p:nvPr/>
        </p:nvPicPr>
        <p:blipFill>
          <a:blip r:embed="rId3"/>
          <a:stretch>
            <a:fillRect/>
          </a:stretch>
        </p:blipFill>
        <p:spPr>
          <a:xfrm>
            <a:off x="8787604" y="3110865"/>
            <a:ext cx="3300256" cy="3627437"/>
          </a:xfrm>
          <a:prstGeom prst="rect">
            <a:avLst/>
          </a:prstGeom>
        </p:spPr>
      </p:pic>
      <p:pic>
        <p:nvPicPr>
          <p:cNvPr id="11" name="Afbeelding 10">
            <a:extLst>
              <a:ext uri="{FF2B5EF4-FFF2-40B4-BE49-F238E27FC236}">
                <a16:creationId xmlns:a16="http://schemas.microsoft.com/office/drawing/2014/main" id="{A427CC34-FBC8-4A6E-90E4-C39C675542E0}"/>
              </a:ext>
            </a:extLst>
          </p:cNvPr>
          <p:cNvPicPr>
            <a:picLocks noChangeAspect="1"/>
          </p:cNvPicPr>
          <p:nvPr/>
        </p:nvPicPr>
        <p:blipFill>
          <a:blip r:embed="rId4"/>
          <a:stretch>
            <a:fillRect/>
          </a:stretch>
        </p:blipFill>
        <p:spPr>
          <a:xfrm>
            <a:off x="1228725" y="1638458"/>
            <a:ext cx="2800350" cy="2505075"/>
          </a:xfrm>
          <a:prstGeom prst="rect">
            <a:avLst/>
          </a:prstGeom>
        </p:spPr>
      </p:pic>
      <p:pic>
        <p:nvPicPr>
          <p:cNvPr id="13" name="Afbeelding 12">
            <a:extLst>
              <a:ext uri="{FF2B5EF4-FFF2-40B4-BE49-F238E27FC236}">
                <a16:creationId xmlns:a16="http://schemas.microsoft.com/office/drawing/2014/main" id="{5B2D3CDC-8FA9-43DB-8F6E-C393F5B587BA}"/>
              </a:ext>
            </a:extLst>
          </p:cNvPr>
          <p:cNvPicPr>
            <a:picLocks noChangeAspect="1"/>
          </p:cNvPicPr>
          <p:nvPr/>
        </p:nvPicPr>
        <p:blipFill>
          <a:blip r:embed="rId5"/>
          <a:stretch>
            <a:fillRect/>
          </a:stretch>
        </p:blipFill>
        <p:spPr>
          <a:xfrm>
            <a:off x="1724025" y="4776310"/>
            <a:ext cx="1809750" cy="1981200"/>
          </a:xfrm>
          <a:prstGeom prst="rect">
            <a:avLst/>
          </a:prstGeom>
        </p:spPr>
      </p:pic>
      <p:sp>
        <p:nvSpPr>
          <p:cNvPr id="14" name="Tijdelijke aanduiding voor inhoud 2">
            <a:extLst>
              <a:ext uri="{FF2B5EF4-FFF2-40B4-BE49-F238E27FC236}">
                <a16:creationId xmlns:a16="http://schemas.microsoft.com/office/drawing/2014/main" id="{5B797FDE-5FBD-426D-A823-75094DA878B5}"/>
              </a:ext>
            </a:extLst>
          </p:cNvPr>
          <p:cNvSpPr txBox="1">
            <a:spLocks/>
          </p:cNvSpPr>
          <p:nvPr/>
        </p:nvSpPr>
        <p:spPr>
          <a:xfrm>
            <a:off x="4029075" y="5641291"/>
            <a:ext cx="3983038" cy="654734"/>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Symboliek: liefde en vrede,</a:t>
            </a:r>
          </a:p>
          <a:p>
            <a:pPr marL="0" marR="0" lvl="0" indent="0" algn="l" defTabSz="457200" rtl="0" eaLnBrk="1" fontAlgn="auto" latinLnBrk="0" hangingPunct="1">
              <a:lnSpc>
                <a:spcPct val="100000"/>
              </a:lnSpc>
              <a:spcBef>
                <a:spcPts val="1000"/>
              </a:spcBef>
              <a:spcAft>
                <a:spcPts val="0"/>
              </a:spcAft>
              <a:buClr>
                <a:srgbClr val="E78712"/>
              </a:buClr>
              <a:buSzTx/>
              <a:buFont typeface="Wingdings 3" charset="2"/>
              <a:buNone/>
              <a:tabLst/>
              <a:defRPr/>
            </a:pPr>
            <a:r>
              <a:rPr kumimoji="0" lang="nl-NL" sz="1800" b="0"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vriendschap en goodwill</a:t>
            </a:r>
          </a:p>
        </p:txBody>
      </p:sp>
    </p:spTree>
    <p:extLst>
      <p:ext uri="{BB962C8B-B14F-4D97-AF65-F5344CB8AC3E}">
        <p14:creationId xmlns:p14="http://schemas.microsoft.com/office/powerpoint/2010/main" val="778763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92925" y="624110"/>
            <a:ext cx="8911687" cy="908599"/>
          </a:xfrm>
        </p:spPr>
        <p:txBody>
          <a:bodyPr/>
          <a:lstStyle/>
          <a:p>
            <a:r>
              <a:rPr lang="nl-NL" b="1" u="sng" dirty="0"/>
              <a:t>Hygrofyten</a:t>
            </a:r>
          </a:p>
        </p:txBody>
      </p:sp>
      <p:sp>
        <p:nvSpPr>
          <p:cNvPr id="3" name="Tijdelijke aanduiding voor inhoud 2"/>
          <p:cNvSpPr>
            <a:spLocks noGrp="1"/>
          </p:cNvSpPr>
          <p:nvPr>
            <p:ph idx="1"/>
          </p:nvPr>
        </p:nvSpPr>
        <p:spPr>
          <a:xfrm>
            <a:off x="2589211" y="1454331"/>
            <a:ext cx="9123817" cy="4746172"/>
          </a:xfrm>
        </p:spPr>
        <p:txBody>
          <a:bodyPr>
            <a:normAutofit fontScale="92500" lnSpcReduction="10000"/>
          </a:bodyPr>
          <a:lstStyle/>
          <a:p>
            <a:pPr marL="0" indent="0">
              <a:lnSpc>
                <a:spcPct val="107000"/>
              </a:lnSpc>
              <a:spcAft>
                <a:spcPts val="995"/>
              </a:spcAft>
              <a:buNone/>
            </a:pPr>
            <a:r>
              <a:rPr lang="nl-NL" sz="29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Zij groeien in een broeierige, vochtige omgeving en kunnen teveel water niet alleen door verdamping kwijt raken. Deze plantengroep heeft aanpassingen om in de tropen te kunnen overleven ……</a:t>
            </a:r>
          </a:p>
          <a:p>
            <a:pPr marL="0" indent="0">
              <a:lnSpc>
                <a:spcPct val="107000"/>
              </a:lnSpc>
              <a:spcAft>
                <a:spcPts val="995"/>
              </a:spcAft>
              <a:buNone/>
            </a:pPr>
            <a:r>
              <a:rPr lang="nl-NL" sz="29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Voorbeelden van aanpassingen:</a:t>
            </a:r>
          </a:p>
          <a:p>
            <a:pPr marL="0" indent="0">
              <a:lnSpc>
                <a:spcPct val="107000"/>
              </a:lnSpc>
              <a:spcAft>
                <a:spcPts val="995"/>
              </a:spcAft>
              <a:buNone/>
            </a:pPr>
            <a:endParaRPr lang="nl-NL" sz="2900" dirty="0">
              <a:latin typeface="Arial" panose="020B0604020202020204" pitchFamily="34" charset="0"/>
              <a:ea typeface="Calibri" panose="020F0502020204030204" pitchFamily="34" charset="0"/>
              <a:cs typeface="Times New Roman" panose="02020603050405020304" pitchFamily="18" charset="0"/>
            </a:endParaRPr>
          </a:p>
          <a:p>
            <a:pPr lvl="0">
              <a:lnSpc>
                <a:spcPts val="2000"/>
              </a:lnSpc>
              <a:spcAft>
                <a:spcPts val="800"/>
              </a:spcAft>
              <a:buSzPts val="1000"/>
              <a:buFont typeface="Symbol" panose="05050102010706020507" pitchFamily="18" charset="2"/>
              <a:buChar char=""/>
              <a:tabLst>
                <a:tab pos="457200" algn="l"/>
              </a:tabLst>
            </a:pPr>
            <a:r>
              <a:rPr lang="nl-NL" sz="29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Veel huidmondjes voor </a:t>
            </a:r>
          </a:p>
          <a:p>
            <a:pPr marL="0" lvl="0" indent="0">
              <a:lnSpc>
                <a:spcPts val="2000"/>
              </a:lnSpc>
              <a:spcAft>
                <a:spcPts val="800"/>
              </a:spcAft>
              <a:buSzPts val="1000"/>
              <a:buNone/>
              <a:tabLst>
                <a:tab pos="457200" algn="l"/>
              </a:tabLst>
            </a:pPr>
            <a:r>
              <a:rPr lang="nl-NL" sz="29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snelle ademhaling </a:t>
            </a:r>
          </a:p>
          <a:p>
            <a:pPr marL="0" lvl="0" indent="0">
              <a:lnSpc>
                <a:spcPts val="2000"/>
              </a:lnSpc>
              <a:spcAft>
                <a:spcPts val="800"/>
              </a:spcAft>
              <a:buSzPts val="1000"/>
              <a:buNone/>
              <a:tabLst>
                <a:tab pos="457200" algn="l"/>
              </a:tabLst>
            </a:pPr>
            <a:r>
              <a:rPr lang="nl-NL" sz="29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en dus snelle verdamping</a:t>
            </a:r>
            <a:endParaRPr lang="nl-NL" sz="2900" dirty="0">
              <a:latin typeface="Arial" panose="020B0604020202020204" pitchFamily="34" charset="0"/>
              <a:ea typeface="Calibri" panose="020F0502020204030204" pitchFamily="34" charset="0"/>
              <a:cs typeface="Times New Roman" panose="02020603050405020304" pitchFamily="18" charset="0"/>
            </a:endParaRPr>
          </a:p>
          <a:p>
            <a:endParaRPr lang="nl-NL" dirty="0"/>
          </a:p>
        </p:txBody>
      </p:sp>
      <p:pic>
        <p:nvPicPr>
          <p:cNvPr id="4" name="Afbeelding 3"/>
          <p:cNvPicPr>
            <a:picLocks noChangeAspect="1"/>
          </p:cNvPicPr>
          <p:nvPr/>
        </p:nvPicPr>
        <p:blipFill>
          <a:blip r:embed="rId2"/>
          <a:stretch>
            <a:fillRect/>
          </a:stretch>
        </p:blipFill>
        <p:spPr>
          <a:xfrm>
            <a:off x="8247017" y="3925446"/>
            <a:ext cx="3944983" cy="2932554"/>
          </a:xfrm>
          <a:prstGeom prst="rect">
            <a:avLst/>
          </a:prstGeom>
        </p:spPr>
      </p:pic>
    </p:spTree>
    <p:extLst>
      <p:ext uri="{BB962C8B-B14F-4D97-AF65-F5344CB8AC3E}">
        <p14:creationId xmlns:p14="http://schemas.microsoft.com/office/powerpoint/2010/main" val="311007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a:p>
        </p:txBody>
      </p:sp>
      <p:pic>
        <p:nvPicPr>
          <p:cNvPr id="4" name="Afbeelding 3"/>
          <p:cNvPicPr/>
          <p:nvPr/>
        </p:nvPicPr>
        <p:blipFill>
          <a:blip r:embed="rId2"/>
          <a:stretch>
            <a:fillRect/>
          </a:stretch>
        </p:blipFill>
        <p:spPr>
          <a:xfrm>
            <a:off x="1198448" y="0"/>
            <a:ext cx="5235621" cy="3866334"/>
          </a:xfrm>
          <a:prstGeom prst="rect">
            <a:avLst/>
          </a:prstGeom>
        </p:spPr>
      </p:pic>
      <p:sp>
        <p:nvSpPr>
          <p:cNvPr id="5" name="Rechthoek 4"/>
          <p:cNvSpPr/>
          <p:nvPr/>
        </p:nvSpPr>
        <p:spPr>
          <a:xfrm>
            <a:off x="7046913" y="1480431"/>
            <a:ext cx="4901248" cy="1810752"/>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Waterwortels </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(voorkomt kans op wortelrot)</a:t>
            </a:r>
          </a:p>
          <a:p>
            <a:pPr lvl="0">
              <a:lnSpc>
                <a:spcPts val="2000"/>
              </a:lnSpc>
              <a:spcBef>
                <a:spcPts val="1000"/>
              </a:spcBef>
              <a:spcAft>
                <a:spcPts val="800"/>
              </a:spcAft>
              <a:buClr>
                <a:srgbClr val="E78712"/>
              </a:buClr>
              <a:buSzPts val="1000"/>
              <a:tabLst>
                <a:tab pos="457200" algn="l"/>
              </a:tabLst>
            </a:pPr>
            <a:endPar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Dotter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Caltha</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palustris</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a:t>
            </a:r>
            <a:endParaRPr lang="nl-NL" sz="24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6" name="Afbeelding 5"/>
          <p:cNvPicPr>
            <a:picLocks noChangeAspect="1"/>
          </p:cNvPicPr>
          <p:nvPr/>
        </p:nvPicPr>
        <p:blipFill>
          <a:blip r:embed="rId3"/>
          <a:stretch>
            <a:fillRect/>
          </a:stretch>
        </p:blipFill>
        <p:spPr>
          <a:xfrm>
            <a:off x="7603285" y="4022411"/>
            <a:ext cx="4281441" cy="2578392"/>
          </a:xfrm>
          <a:prstGeom prst="rect">
            <a:avLst/>
          </a:prstGeom>
        </p:spPr>
      </p:pic>
      <p:pic>
        <p:nvPicPr>
          <p:cNvPr id="7" name="Afbeelding 6"/>
          <p:cNvPicPr/>
          <p:nvPr/>
        </p:nvPicPr>
        <p:blipFill>
          <a:blip r:embed="rId4"/>
          <a:stretch>
            <a:fillRect/>
          </a:stretch>
        </p:blipFill>
        <p:spPr>
          <a:xfrm>
            <a:off x="1926295" y="3942281"/>
            <a:ext cx="4411980" cy="2915719"/>
          </a:xfrm>
          <a:prstGeom prst="rect">
            <a:avLst/>
          </a:prstGeom>
        </p:spPr>
      </p:pic>
    </p:spTree>
    <p:extLst>
      <p:ext uri="{BB962C8B-B14F-4D97-AF65-F5344CB8AC3E}">
        <p14:creationId xmlns:p14="http://schemas.microsoft.com/office/powerpoint/2010/main" val="291186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endParaRPr lang="nl-NL" dirty="0"/>
          </a:p>
        </p:txBody>
      </p:sp>
      <p:pic>
        <p:nvPicPr>
          <p:cNvPr id="4" name="Afbeelding 3"/>
          <p:cNvPicPr/>
          <p:nvPr/>
        </p:nvPicPr>
        <p:blipFill>
          <a:blip r:embed="rId2"/>
          <a:stretch>
            <a:fillRect/>
          </a:stretch>
        </p:blipFill>
        <p:spPr>
          <a:xfrm>
            <a:off x="1781220" y="115932"/>
            <a:ext cx="4758917" cy="4891497"/>
          </a:xfrm>
          <a:prstGeom prst="rect">
            <a:avLst/>
          </a:prstGeom>
        </p:spPr>
      </p:pic>
      <p:sp>
        <p:nvSpPr>
          <p:cNvPr id="5" name="Rechthoek 4"/>
          <p:cNvSpPr/>
          <p:nvPr/>
        </p:nvSpPr>
        <p:spPr>
          <a:xfrm>
            <a:off x="4049485" y="5297176"/>
            <a:ext cx="7672251" cy="1323439"/>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Poriën om water met hele druppels aan de</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rand van het blad af  te voeren (</a:t>
            </a:r>
            <a:r>
              <a:rPr lang="nl-NL" sz="24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guttatie</a:t>
            </a: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Alocasia</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Zanthedeschia</a:t>
            </a:r>
            <a:endParaRPr lang="nl-NL" sz="24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7" name="Afbeelding 6"/>
          <p:cNvPicPr/>
          <p:nvPr/>
        </p:nvPicPr>
        <p:blipFill>
          <a:blip r:embed="rId3"/>
          <a:stretch>
            <a:fillRect/>
          </a:stretch>
        </p:blipFill>
        <p:spPr>
          <a:xfrm>
            <a:off x="7254783" y="1633579"/>
            <a:ext cx="2437855" cy="3373850"/>
          </a:xfrm>
          <a:prstGeom prst="rect">
            <a:avLst/>
          </a:prstGeom>
        </p:spPr>
      </p:pic>
      <p:pic>
        <p:nvPicPr>
          <p:cNvPr id="9" name="Afbeelding 8"/>
          <p:cNvPicPr/>
          <p:nvPr/>
        </p:nvPicPr>
        <p:blipFill>
          <a:blip r:embed="rId4"/>
          <a:stretch>
            <a:fillRect/>
          </a:stretch>
        </p:blipFill>
        <p:spPr>
          <a:xfrm>
            <a:off x="0" y="3997234"/>
            <a:ext cx="2882537" cy="2860766"/>
          </a:xfrm>
          <a:prstGeom prst="rect">
            <a:avLst/>
          </a:prstGeom>
        </p:spPr>
      </p:pic>
    </p:spTree>
    <p:extLst>
      <p:ext uri="{BB962C8B-B14F-4D97-AF65-F5344CB8AC3E}">
        <p14:creationId xmlns:p14="http://schemas.microsoft.com/office/powerpoint/2010/main" val="375887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a:picLocks noChangeAspect="1"/>
          </p:cNvPicPr>
          <p:nvPr/>
        </p:nvPicPr>
        <p:blipFill>
          <a:blip r:embed="rId2"/>
          <a:stretch>
            <a:fillRect/>
          </a:stretch>
        </p:blipFill>
        <p:spPr>
          <a:xfrm>
            <a:off x="7128035" y="41555"/>
            <a:ext cx="4240937" cy="4184088"/>
          </a:xfrm>
          <a:prstGeom prst="rect">
            <a:avLst/>
          </a:prstGeom>
        </p:spPr>
      </p:pic>
      <p:pic>
        <p:nvPicPr>
          <p:cNvPr id="5" name="Afbeelding 4"/>
          <p:cNvPicPr>
            <a:picLocks noChangeAspect="1"/>
          </p:cNvPicPr>
          <p:nvPr/>
        </p:nvPicPr>
        <p:blipFill>
          <a:blip r:embed="rId3"/>
          <a:stretch>
            <a:fillRect/>
          </a:stretch>
        </p:blipFill>
        <p:spPr>
          <a:xfrm>
            <a:off x="1917244" y="41555"/>
            <a:ext cx="4762229" cy="4226831"/>
          </a:xfrm>
          <a:prstGeom prst="rect">
            <a:avLst/>
          </a:prstGeom>
        </p:spPr>
      </p:pic>
      <p:sp>
        <p:nvSpPr>
          <p:cNvPr id="6" name="Rechthoek 5"/>
          <p:cNvSpPr/>
          <p:nvPr/>
        </p:nvSpPr>
        <p:spPr>
          <a:xfrm>
            <a:off x="3074125" y="4720855"/>
            <a:ext cx="6792687" cy="1810752"/>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Dunne </a:t>
            </a:r>
            <a:r>
              <a:rPr lang="nl-NL" sz="24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cuticula</a:t>
            </a: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(bladoppervlak) </a:t>
            </a: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voor snelle verdamping</a:t>
            </a:r>
          </a:p>
          <a:p>
            <a:pPr lvl="0">
              <a:lnSpc>
                <a:spcPts val="2000"/>
              </a:lnSpc>
              <a:spcBef>
                <a:spcPts val="1000"/>
              </a:spcBef>
              <a:spcAft>
                <a:spcPts val="800"/>
              </a:spcAft>
              <a:buClr>
                <a:srgbClr val="E78712"/>
              </a:buClr>
              <a:buSzPts val="1000"/>
              <a:tabLst>
                <a:tab pos="457200" algn="l"/>
              </a:tabLst>
            </a:pPr>
            <a:endPar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Hypoestes</a:t>
            </a:r>
            <a:r>
              <a:rPr lang="nl-NL" sz="24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4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Alocasia</a:t>
            </a:r>
            <a:endParaRPr lang="nl-NL" sz="24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1677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dirty="0"/>
          </a:p>
        </p:txBody>
      </p:sp>
      <p:pic>
        <p:nvPicPr>
          <p:cNvPr id="5" name="Afbeelding 4"/>
          <p:cNvPicPr>
            <a:picLocks noChangeAspect="1"/>
          </p:cNvPicPr>
          <p:nvPr/>
        </p:nvPicPr>
        <p:blipFill>
          <a:blip r:embed="rId2"/>
          <a:stretch>
            <a:fillRect/>
          </a:stretch>
        </p:blipFill>
        <p:spPr>
          <a:xfrm>
            <a:off x="2050727" y="0"/>
            <a:ext cx="5274517" cy="5016137"/>
          </a:xfrm>
          <a:prstGeom prst="rect">
            <a:avLst/>
          </a:prstGeom>
        </p:spPr>
      </p:pic>
      <p:sp>
        <p:nvSpPr>
          <p:cNvPr id="6" name="Rechthoek 5"/>
          <p:cNvSpPr/>
          <p:nvPr/>
        </p:nvSpPr>
        <p:spPr>
          <a:xfrm>
            <a:off x="1451964" y="5701209"/>
            <a:ext cx="7524206" cy="836126"/>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Fluwelige of gladde </a:t>
            </a:r>
            <a:r>
              <a:rPr lang="nl-NL" sz="2000" dirty="0" err="1">
                <a:solidFill>
                  <a:srgbClr val="333333"/>
                </a:solidFill>
                <a:latin typeface="Verdana" panose="020B0604030504040204" pitchFamily="34" charset="0"/>
                <a:ea typeface="Times New Roman" panose="02020603050405020304" pitchFamily="18" charset="0"/>
                <a:cs typeface="Times New Roman" panose="02020603050405020304" pitchFamily="18" charset="0"/>
              </a:rPr>
              <a:t>cuticula</a:t>
            </a: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 zodat water er snel af is</a:t>
            </a: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Gynura</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Platycerium</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Monstera</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Sparmannia</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7" name="Afbeelding 6"/>
          <p:cNvPicPr>
            <a:picLocks noChangeAspect="1"/>
          </p:cNvPicPr>
          <p:nvPr/>
        </p:nvPicPr>
        <p:blipFill>
          <a:blip r:embed="rId3"/>
          <a:stretch>
            <a:fillRect/>
          </a:stretch>
        </p:blipFill>
        <p:spPr>
          <a:xfrm>
            <a:off x="7495245" y="0"/>
            <a:ext cx="4670321" cy="4876800"/>
          </a:xfrm>
          <a:prstGeom prst="rect">
            <a:avLst/>
          </a:prstGeom>
        </p:spPr>
      </p:pic>
      <p:sp>
        <p:nvSpPr>
          <p:cNvPr id="8" name="Tijdelijke aanduiding voor inhoud 7"/>
          <p:cNvSpPr>
            <a:spLocks noGrp="1"/>
          </p:cNvSpPr>
          <p:nvPr>
            <p:ph idx="1"/>
          </p:nvPr>
        </p:nvSpPr>
        <p:spPr/>
        <p:txBody>
          <a:bodyPr/>
          <a:lstStyle/>
          <a:p>
            <a:endParaRPr lang="nl-NL"/>
          </a:p>
        </p:txBody>
      </p:sp>
      <p:pic>
        <p:nvPicPr>
          <p:cNvPr id="9" name="Afbeelding 8"/>
          <p:cNvPicPr/>
          <p:nvPr/>
        </p:nvPicPr>
        <p:blipFill>
          <a:blip r:embed="rId4"/>
          <a:stretch>
            <a:fillRect/>
          </a:stretch>
        </p:blipFill>
        <p:spPr>
          <a:xfrm>
            <a:off x="0" y="2341969"/>
            <a:ext cx="2377440" cy="2947035"/>
          </a:xfrm>
          <a:prstGeom prst="rect">
            <a:avLst/>
          </a:prstGeom>
        </p:spPr>
      </p:pic>
    </p:spTree>
    <p:extLst>
      <p:ext uri="{BB962C8B-B14F-4D97-AF65-F5344CB8AC3E}">
        <p14:creationId xmlns:p14="http://schemas.microsoft.com/office/powerpoint/2010/main" val="286148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5869577" y="1241111"/>
            <a:ext cx="6257925" cy="5562600"/>
          </a:xfrm>
          <a:prstGeom prst="rect">
            <a:avLst/>
          </a:prstGeom>
        </p:spPr>
      </p:pic>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p:txBody>
      </p:sp>
      <p:pic>
        <p:nvPicPr>
          <p:cNvPr id="4" name="Afbeelding 3"/>
          <p:cNvPicPr/>
          <p:nvPr/>
        </p:nvPicPr>
        <p:blipFill>
          <a:blip r:embed="rId3"/>
          <a:stretch>
            <a:fillRect/>
          </a:stretch>
        </p:blipFill>
        <p:spPr>
          <a:xfrm>
            <a:off x="142353" y="0"/>
            <a:ext cx="4804116" cy="5730240"/>
          </a:xfrm>
          <a:prstGeom prst="rect">
            <a:avLst/>
          </a:prstGeom>
        </p:spPr>
      </p:pic>
    </p:spTree>
    <p:extLst>
      <p:ext uri="{BB962C8B-B14F-4D97-AF65-F5344CB8AC3E}">
        <p14:creationId xmlns:p14="http://schemas.microsoft.com/office/powerpoint/2010/main" val="450289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NL"/>
          </a:p>
        </p:txBody>
      </p:sp>
      <p:sp>
        <p:nvSpPr>
          <p:cNvPr id="3" name="Tijdelijke aanduiding voor inhoud 2"/>
          <p:cNvSpPr>
            <a:spLocks noGrp="1"/>
          </p:cNvSpPr>
          <p:nvPr>
            <p:ph idx="1"/>
          </p:nvPr>
        </p:nvSpPr>
        <p:spPr/>
        <p:txBody>
          <a:bodyPr/>
          <a:lstStyle/>
          <a:p>
            <a:endParaRPr lang="nl-NL" dirty="0"/>
          </a:p>
          <a:p>
            <a:pPr marL="0" indent="0">
              <a:buNone/>
            </a:pPr>
            <a:endParaRPr lang="nl-NL" dirty="0"/>
          </a:p>
        </p:txBody>
      </p:sp>
      <p:sp>
        <p:nvSpPr>
          <p:cNvPr id="4" name="Rechthoek 3"/>
          <p:cNvSpPr/>
          <p:nvPr/>
        </p:nvSpPr>
        <p:spPr>
          <a:xfrm>
            <a:off x="2589211" y="5225143"/>
            <a:ext cx="6824755" cy="1323439"/>
          </a:xfrm>
          <a:prstGeom prst="rect">
            <a:avLst/>
          </a:prstGeom>
        </p:spPr>
        <p:txBody>
          <a:bodyPr wrap="square">
            <a:spAutoFit/>
          </a:bodyPr>
          <a:lstStyle/>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r>
              <a:rPr lang="nl-NL" sz="2000" dirty="0">
                <a:solidFill>
                  <a:srgbClr val="333333"/>
                </a:solidFill>
                <a:latin typeface="Verdana" panose="020B0604030504040204" pitchFamily="34" charset="0"/>
                <a:ea typeface="Times New Roman" panose="02020603050405020304" pitchFamily="18" charset="0"/>
                <a:cs typeface="Times New Roman" panose="02020603050405020304" pitchFamily="18" charset="0"/>
              </a:rPr>
              <a:t>Grote bladeren voor snelle groei naar licht</a:t>
            </a:r>
          </a:p>
          <a:p>
            <a:pPr marL="342900" lvl="0" indent="-342900">
              <a:lnSpc>
                <a:spcPts val="2000"/>
              </a:lnSpc>
              <a:spcBef>
                <a:spcPts val="1000"/>
              </a:spcBef>
              <a:spcAft>
                <a:spcPts val="800"/>
              </a:spcAft>
              <a:buClr>
                <a:srgbClr val="E78712"/>
              </a:buClr>
              <a:buSzPts val="1000"/>
              <a:buFont typeface="Symbol" panose="05050102010706020507" pitchFamily="18" charset="2"/>
              <a:buChar char=""/>
              <a:tabLst>
                <a:tab pos="457200" algn="l"/>
              </a:tabLst>
            </a:pPr>
            <a:endPar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endParaRPr>
          </a:p>
          <a:p>
            <a:pPr lvl="0">
              <a:lnSpc>
                <a:spcPts val="2000"/>
              </a:lnSpc>
              <a:spcBef>
                <a:spcPts val="1000"/>
              </a:spcBef>
              <a:spcAft>
                <a:spcPts val="800"/>
              </a:spcAft>
              <a:buClr>
                <a:srgbClr val="E78712"/>
              </a:buClr>
              <a:buSzPts val="1000"/>
              <a:tabLst>
                <a:tab pos="457200" algn="l"/>
              </a:tabLst>
            </a:pP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Bijv.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Monstera</a:t>
            </a:r>
            <a:r>
              <a:rPr lang="nl-NL" sz="2000" dirty="0">
                <a:solidFill>
                  <a:srgbClr val="333333"/>
                </a:solidFill>
                <a:latin typeface="Verdana" panose="020B0604030504040204" pitchFamily="34" charset="0"/>
                <a:ea typeface="Calibri" panose="020F0502020204030204" pitchFamily="34" charset="0"/>
                <a:cs typeface="Times New Roman" panose="02020603050405020304" pitchFamily="18" charset="0"/>
              </a:rPr>
              <a:t>, </a:t>
            </a:r>
            <a:r>
              <a:rPr lang="nl-NL" sz="2000" dirty="0" err="1">
                <a:solidFill>
                  <a:srgbClr val="333333"/>
                </a:solidFill>
                <a:latin typeface="Verdana" panose="020B0604030504040204" pitchFamily="34" charset="0"/>
                <a:ea typeface="Calibri" panose="020F0502020204030204" pitchFamily="34" charset="0"/>
                <a:cs typeface="Times New Roman" panose="02020603050405020304" pitchFamily="18" charset="0"/>
              </a:rPr>
              <a:t>Philodendron</a:t>
            </a:r>
            <a:endParaRPr lang="nl-NL" sz="2000" dirty="0">
              <a:solidFill>
                <a:prstClr val="black">
                  <a:lumMod val="75000"/>
                  <a:lumOff val="25000"/>
                </a:prstClr>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5" name="Afbeelding 4"/>
          <p:cNvPicPr/>
          <p:nvPr/>
        </p:nvPicPr>
        <p:blipFill>
          <a:blip r:embed="rId2"/>
          <a:stretch>
            <a:fillRect/>
          </a:stretch>
        </p:blipFill>
        <p:spPr>
          <a:xfrm>
            <a:off x="1826078" y="161152"/>
            <a:ext cx="3259728" cy="4811442"/>
          </a:xfrm>
          <a:prstGeom prst="rect">
            <a:avLst/>
          </a:prstGeom>
        </p:spPr>
      </p:pic>
      <p:pic>
        <p:nvPicPr>
          <p:cNvPr id="6" name="Afbeelding 5"/>
          <p:cNvPicPr>
            <a:picLocks noChangeAspect="1"/>
          </p:cNvPicPr>
          <p:nvPr/>
        </p:nvPicPr>
        <p:blipFill>
          <a:blip r:embed="rId3"/>
          <a:stretch>
            <a:fillRect/>
          </a:stretch>
        </p:blipFill>
        <p:spPr>
          <a:xfrm>
            <a:off x="5256032" y="161152"/>
            <a:ext cx="6297570" cy="4811442"/>
          </a:xfrm>
          <a:prstGeom prst="rect">
            <a:avLst/>
          </a:prstGeom>
        </p:spPr>
      </p:pic>
    </p:spTree>
    <p:extLst>
      <p:ext uri="{BB962C8B-B14F-4D97-AF65-F5344CB8AC3E}">
        <p14:creationId xmlns:p14="http://schemas.microsoft.com/office/powerpoint/2010/main" val="4281027474"/>
      </p:ext>
    </p:extLst>
  </p:cSld>
  <p:clrMapOvr>
    <a:masterClrMapping/>
  </p:clrMapOvr>
</p:sld>
</file>

<file path=ppt/theme/theme1.xml><?xml version="1.0" encoding="utf-8"?>
<a:theme xmlns:a="http://schemas.openxmlformats.org/drawingml/2006/main" name="Sliert">
  <a:themeElements>
    <a:clrScheme name="Sliert">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Sliert">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ert">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docProps/app.xml><?xml version="1.0" encoding="utf-8"?>
<Properties xmlns="http://schemas.openxmlformats.org/officeDocument/2006/extended-properties" xmlns:vt="http://schemas.openxmlformats.org/officeDocument/2006/docPropsVTypes">
  <Template>Wisp</Template>
  <TotalTime>361</TotalTime>
  <Words>472</Words>
  <Application>Microsoft Office PowerPoint</Application>
  <PresentationFormat>Breedbeeld</PresentationFormat>
  <Paragraphs>84</Paragraphs>
  <Slides>20</Slides>
  <Notes>0</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20</vt:i4>
      </vt:variant>
    </vt:vector>
  </HeadingPairs>
  <TitlesOfParts>
    <vt:vector size="26" baseType="lpstr">
      <vt:lpstr>Arial</vt:lpstr>
      <vt:lpstr>Century Gothic</vt:lpstr>
      <vt:lpstr>Symbol</vt:lpstr>
      <vt:lpstr>Verdana</vt:lpstr>
      <vt:lpstr>Wingdings 3</vt:lpstr>
      <vt:lpstr>Sliert</vt:lpstr>
      <vt:lpstr>Uiterlijke kenmerken / Aanpassingen</vt:lpstr>
      <vt:lpstr>Plantgroepen</vt:lpstr>
      <vt:lpstr>Hygrofyten</vt:lpstr>
      <vt:lpstr>PowerPoint-presentatie</vt:lpstr>
      <vt:lpstr>PowerPoint-presentatie</vt:lpstr>
      <vt:lpstr>PowerPoint-presentatie</vt:lpstr>
      <vt:lpstr>PowerPoint-presentatie</vt:lpstr>
      <vt:lpstr>PowerPoint-presentatie</vt:lpstr>
      <vt:lpstr>PowerPoint-presentatie</vt:lpstr>
      <vt:lpstr>Xerofyten</vt:lpstr>
      <vt:lpstr>PowerPoint-presentatie</vt:lpstr>
      <vt:lpstr>PowerPoint-presentatie</vt:lpstr>
      <vt:lpstr>Mesofyten </vt:lpstr>
      <vt:lpstr>PowerPoint-presentatie</vt:lpstr>
      <vt:lpstr>PowerPoint-presentatie</vt:lpstr>
      <vt:lpstr>Epifyten</vt:lpstr>
      <vt:lpstr>PowerPoint-presentatie</vt:lpstr>
      <vt:lpstr>PowerPoint-presentatie</vt:lpstr>
      <vt:lpstr>PowerPoint-presentatie</vt:lpstr>
      <vt:lpstr>PowerPoint-presentatie</vt:lpstr>
    </vt:vector>
  </TitlesOfParts>
  <Company>Helicon Opleidingen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Uiterlijke kenmerken / Aanpassingen</dc:title>
  <dc:creator>Jacintha Westerink</dc:creator>
  <cp:lastModifiedBy>Jacintha Westerink</cp:lastModifiedBy>
  <cp:revision>29</cp:revision>
  <dcterms:created xsi:type="dcterms:W3CDTF">2017-11-28T07:43:18Z</dcterms:created>
  <dcterms:modified xsi:type="dcterms:W3CDTF">2021-11-10T20:18:03Z</dcterms:modified>
</cp:coreProperties>
</file>